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Source Code Pro" panose="020B0604020202020204" charset="0"/>
      <p:regular r:id="rId10"/>
      <p:bold r:id="rId11"/>
    </p:embeddedFont>
    <p:embeddedFont>
      <p:font typeface="Amatic SC" panose="020B0604020202020204" charset="0"/>
      <p:regular r:id="rId12"/>
      <p:bold r:id="rId1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3F1D0B-7257-4F4B-A400-A0AB4DB7E896}">
  <a:tblStyle styleId="{9D3F1D0B-7257-4F4B-A400-A0AB4DB7E896}" styleName="Table_0">
    <a:wholeTbl>
      <a:tcStyle>
        <a:tcBdr>
          <a:left>
            <a:ln w="6350" cap="flat" cmpd="sng">
              <a:solidFill>
                <a:srgbClr val="000000"/>
              </a:solidFill>
              <a:prstDash val="solid"/>
              <a:round/>
              <a:headEnd type="none" w="med" len="med"/>
              <a:tailEnd type="none" w="med" len="med"/>
            </a:ln>
          </a:left>
          <a:right>
            <a:ln w="6350" cap="flat" cmpd="sng">
              <a:solidFill>
                <a:srgbClr val="000000"/>
              </a:solidFill>
              <a:prstDash val="solid"/>
              <a:round/>
              <a:headEnd type="none" w="med" len="med"/>
              <a:tailEnd type="none" w="med" len="med"/>
            </a:ln>
          </a:right>
          <a:top>
            <a:ln w="6350" cap="flat" cmpd="sng">
              <a:solidFill>
                <a:srgbClr val="000000"/>
              </a:solidFill>
              <a:prstDash val="solid"/>
              <a:round/>
              <a:headEnd type="none" w="med" len="med"/>
              <a:tailEnd type="none" w="med" len="med"/>
            </a:ln>
          </a:top>
          <a:bottom>
            <a:ln w="6350" cap="flat" cmpd="sng">
              <a:solidFill>
                <a:srgbClr val="000000"/>
              </a:solidFill>
              <a:prstDash val="solid"/>
              <a:round/>
              <a:headEnd type="none" w="med" len="med"/>
              <a:tailEnd type="none" w="med" len="med"/>
            </a:ln>
          </a:bottom>
          <a:insideH>
            <a:ln w="6350" cap="flat" cmpd="sng">
              <a:solidFill>
                <a:srgbClr val="000000"/>
              </a:solidFill>
              <a:prstDash val="solid"/>
              <a:round/>
              <a:headEnd type="none" w="med" len="med"/>
              <a:tailEnd type="none" w="med" len="med"/>
            </a:ln>
          </a:insideH>
          <a:insideV>
            <a:ln w="6350" cap="flat" cmpd="sng">
              <a:solidFill>
                <a:srgbClr val="000000"/>
              </a:solidFill>
              <a:prstDash val="solid"/>
              <a:round/>
              <a:headEnd type="none" w="med" len="med"/>
              <a:tailEnd type="none" w="med" len="med"/>
            </a:ln>
          </a:insideV>
        </a:tcBdr>
      </a:tcStyle>
    </a:wholeTbl>
  </a:tblStyle>
  <a:tblStyle styleId="{976414AB-37A1-48E0-8283-8382109CD6A4}" styleName="Table_1">
    <a:wholeTbl>
      <a:tcStyle>
        <a:tcBdr>
          <a:left>
            <a:ln w="6350" cap="flat" cmpd="sng">
              <a:solidFill>
                <a:srgbClr val="000000"/>
              </a:solidFill>
              <a:prstDash val="solid"/>
              <a:round/>
              <a:headEnd type="none" w="med" len="med"/>
              <a:tailEnd type="none" w="med" len="med"/>
            </a:ln>
          </a:left>
          <a:right>
            <a:ln w="6350" cap="flat" cmpd="sng">
              <a:solidFill>
                <a:srgbClr val="000000"/>
              </a:solidFill>
              <a:prstDash val="solid"/>
              <a:round/>
              <a:headEnd type="none" w="med" len="med"/>
              <a:tailEnd type="none" w="med" len="med"/>
            </a:ln>
          </a:right>
          <a:top>
            <a:ln w="6350" cap="flat" cmpd="sng">
              <a:solidFill>
                <a:srgbClr val="000000"/>
              </a:solidFill>
              <a:prstDash val="solid"/>
              <a:round/>
              <a:headEnd type="none" w="med" len="med"/>
              <a:tailEnd type="none" w="med" len="med"/>
            </a:ln>
          </a:top>
          <a:bottom>
            <a:ln w="6350" cap="flat" cmpd="sng">
              <a:solidFill>
                <a:srgbClr val="000000"/>
              </a:solidFill>
              <a:prstDash val="solid"/>
              <a:round/>
              <a:headEnd type="none" w="med" len="med"/>
              <a:tailEnd type="none" w="med" len="med"/>
            </a:ln>
          </a:bottom>
          <a:insideH>
            <a:ln w="6350" cap="flat" cmpd="sng">
              <a:solidFill>
                <a:srgbClr val="000000"/>
              </a:solidFill>
              <a:prstDash val="solid"/>
              <a:round/>
              <a:headEnd type="none" w="med" len="med"/>
              <a:tailEnd type="none" w="med" len="med"/>
            </a:ln>
          </a:insideH>
          <a:insideV>
            <a:ln w="6350" cap="flat" cmpd="sng">
              <a:solidFill>
                <a:srgbClr val="000000"/>
              </a:solidFill>
              <a:prstDash val="solid"/>
              <a:round/>
              <a:headEnd type="none" w="med" len="med"/>
              <a:tailEnd type="none" w="med" len="med"/>
            </a:ln>
          </a:insideV>
        </a:tcBdr>
      </a:tcStyle>
    </a:wholeTbl>
  </a:tblStyle>
  <a:tblStyle styleId="{1C248F5C-EBFE-4623-909C-99D84044C803}" styleName="Table_2">
    <a:wholeTbl>
      <a:tcStyle>
        <a:tcBdr>
          <a:left>
            <a:ln w="6350" cap="flat" cmpd="sng">
              <a:solidFill>
                <a:srgbClr val="000000"/>
              </a:solidFill>
              <a:prstDash val="solid"/>
              <a:round/>
              <a:headEnd type="none" w="med" len="med"/>
              <a:tailEnd type="none" w="med" len="med"/>
            </a:ln>
          </a:left>
          <a:right>
            <a:ln w="6350" cap="flat" cmpd="sng">
              <a:solidFill>
                <a:srgbClr val="000000"/>
              </a:solidFill>
              <a:prstDash val="solid"/>
              <a:round/>
              <a:headEnd type="none" w="med" len="med"/>
              <a:tailEnd type="none" w="med" len="med"/>
            </a:ln>
          </a:right>
          <a:top>
            <a:ln w="6350" cap="flat" cmpd="sng">
              <a:solidFill>
                <a:srgbClr val="000000"/>
              </a:solidFill>
              <a:prstDash val="solid"/>
              <a:round/>
              <a:headEnd type="none" w="med" len="med"/>
              <a:tailEnd type="none" w="med" len="med"/>
            </a:ln>
          </a:top>
          <a:bottom>
            <a:ln w="6350" cap="flat" cmpd="sng">
              <a:solidFill>
                <a:srgbClr val="000000"/>
              </a:solidFill>
              <a:prstDash val="solid"/>
              <a:round/>
              <a:headEnd type="none" w="med" len="med"/>
              <a:tailEnd type="none" w="med" len="med"/>
            </a:ln>
          </a:bottom>
          <a:insideH>
            <a:ln w="6350" cap="flat" cmpd="sng">
              <a:solidFill>
                <a:srgbClr val="000000"/>
              </a:solidFill>
              <a:prstDash val="solid"/>
              <a:round/>
              <a:headEnd type="none" w="med" len="med"/>
              <a:tailEnd type="none" w="med" len="med"/>
            </a:ln>
          </a:insideH>
          <a:insideV>
            <a:ln w="6350" cap="flat" cmpd="sng">
              <a:solidFill>
                <a:srgbClr val="000000"/>
              </a:solidFill>
              <a:prstDash val="solid"/>
              <a:round/>
              <a:headEnd type="none" w="med" len="med"/>
              <a:tailEnd type="none" w="med" len="med"/>
            </a:ln>
          </a:insideV>
        </a:tcBdr>
      </a:tcStyle>
    </a:wholeTbl>
  </a:tblStyle>
  <a:tblStyle styleId="{D1709292-4991-40F9-937B-9BF017B6E267}" styleName="Table_3">
    <a:wholeTbl>
      <a:tcStyle>
        <a:tcBdr>
          <a:left>
            <a:ln w="6350" cap="flat" cmpd="sng">
              <a:solidFill>
                <a:srgbClr val="000000"/>
              </a:solidFill>
              <a:prstDash val="solid"/>
              <a:round/>
              <a:headEnd type="none" w="med" len="med"/>
              <a:tailEnd type="none" w="med" len="med"/>
            </a:ln>
          </a:left>
          <a:right>
            <a:ln w="6350" cap="flat" cmpd="sng">
              <a:solidFill>
                <a:srgbClr val="000000"/>
              </a:solidFill>
              <a:prstDash val="solid"/>
              <a:round/>
              <a:headEnd type="none" w="med" len="med"/>
              <a:tailEnd type="none" w="med" len="med"/>
            </a:ln>
          </a:right>
          <a:top>
            <a:ln w="6350" cap="flat" cmpd="sng">
              <a:solidFill>
                <a:srgbClr val="000000"/>
              </a:solidFill>
              <a:prstDash val="solid"/>
              <a:round/>
              <a:headEnd type="none" w="med" len="med"/>
              <a:tailEnd type="none" w="med" len="med"/>
            </a:ln>
          </a:top>
          <a:bottom>
            <a:ln w="6350" cap="flat" cmpd="sng">
              <a:solidFill>
                <a:srgbClr val="000000"/>
              </a:solidFill>
              <a:prstDash val="solid"/>
              <a:round/>
              <a:headEnd type="none" w="med" len="med"/>
              <a:tailEnd type="none" w="med" len="med"/>
            </a:ln>
          </a:bottom>
          <a:insideH>
            <a:ln w="6350" cap="flat" cmpd="sng">
              <a:solidFill>
                <a:srgbClr val="000000"/>
              </a:solidFill>
              <a:prstDash val="solid"/>
              <a:round/>
              <a:headEnd type="none" w="med" len="med"/>
              <a:tailEnd type="none" w="med" len="med"/>
            </a:ln>
          </a:insideH>
          <a:insideV>
            <a:ln w="6350"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399745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14061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28157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55847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3183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40677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49057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2600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sp>
        <p:nvSpPr>
          <p:cNvPr id="10" name="Shape 10"/>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a:endParaRPr/>
          </a:p>
        </p:txBody>
      </p:sp>
      <p:sp>
        <p:nvSpPr>
          <p:cNvPr id="11" name="Shape 11"/>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algn="ctr">
              <a:lnSpc>
                <a:spcPct val="100000"/>
              </a:lnSpc>
              <a:spcBef>
                <a:spcPts val="0"/>
              </a:spcBef>
              <a:spcAft>
                <a:spcPts val="0"/>
              </a:spcAft>
              <a:buClr>
                <a:schemeClr val="accent1"/>
              </a:buClr>
              <a:buSzPct val="100000"/>
              <a:buNone/>
              <a:defRPr sz="2100" b="1">
                <a:solidFill>
                  <a:schemeClr val="accent1"/>
                </a:solidFill>
              </a:defRPr>
            </a:lvl1pPr>
            <a:lvl2pPr algn="ctr">
              <a:lnSpc>
                <a:spcPct val="100000"/>
              </a:lnSpc>
              <a:spcBef>
                <a:spcPts val="0"/>
              </a:spcBef>
              <a:spcAft>
                <a:spcPts val="0"/>
              </a:spcAft>
              <a:buClr>
                <a:schemeClr val="accent1"/>
              </a:buClr>
              <a:buSzPct val="100000"/>
              <a:buNone/>
              <a:defRPr sz="2100" b="1">
                <a:solidFill>
                  <a:schemeClr val="accent1"/>
                </a:solidFill>
              </a:defRPr>
            </a:lvl2pPr>
            <a:lvl3pPr algn="ctr">
              <a:lnSpc>
                <a:spcPct val="100000"/>
              </a:lnSpc>
              <a:spcBef>
                <a:spcPts val="0"/>
              </a:spcBef>
              <a:spcAft>
                <a:spcPts val="0"/>
              </a:spcAft>
              <a:buClr>
                <a:schemeClr val="accent1"/>
              </a:buClr>
              <a:buSzPct val="100000"/>
              <a:buNone/>
              <a:defRPr sz="2100" b="1">
                <a:solidFill>
                  <a:schemeClr val="accent1"/>
                </a:solidFill>
              </a:defRPr>
            </a:lvl3pPr>
            <a:lvl4pPr algn="ctr">
              <a:lnSpc>
                <a:spcPct val="100000"/>
              </a:lnSpc>
              <a:spcBef>
                <a:spcPts val="0"/>
              </a:spcBef>
              <a:spcAft>
                <a:spcPts val="0"/>
              </a:spcAft>
              <a:buClr>
                <a:schemeClr val="accent1"/>
              </a:buClr>
              <a:buSzPct val="100000"/>
              <a:buNone/>
              <a:defRPr sz="2100" b="1">
                <a:solidFill>
                  <a:schemeClr val="accent1"/>
                </a:solidFill>
              </a:defRPr>
            </a:lvl4pPr>
            <a:lvl5pPr algn="ctr">
              <a:lnSpc>
                <a:spcPct val="100000"/>
              </a:lnSpc>
              <a:spcBef>
                <a:spcPts val="0"/>
              </a:spcBef>
              <a:spcAft>
                <a:spcPts val="0"/>
              </a:spcAft>
              <a:buClr>
                <a:schemeClr val="accent1"/>
              </a:buClr>
              <a:buSzPct val="100000"/>
              <a:buNone/>
              <a:defRPr sz="2100" b="1">
                <a:solidFill>
                  <a:schemeClr val="accent1"/>
                </a:solidFill>
              </a:defRPr>
            </a:lvl5pPr>
            <a:lvl6pPr algn="ctr">
              <a:lnSpc>
                <a:spcPct val="100000"/>
              </a:lnSpc>
              <a:spcBef>
                <a:spcPts val="0"/>
              </a:spcBef>
              <a:spcAft>
                <a:spcPts val="0"/>
              </a:spcAft>
              <a:buClr>
                <a:schemeClr val="accent1"/>
              </a:buClr>
              <a:buSzPct val="100000"/>
              <a:buNone/>
              <a:defRPr sz="2100" b="1">
                <a:solidFill>
                  <a:schemeClr val="accent1"/>
                </a:solidFill>
              </a:defRPr>
            </a:lvl6pPr>
            <a:lvl7pPr algn="ctr">
              <a:lnSpc>
                <a:spcPct val="100000"/>
              </a:lnSpc>
              <a:spcBef>
                <a:spcPts val="0"/>
              </a:spcBef>
              <a:spcAft>
                <a:spcPts val="0"/>
              </a:spcAft>
              <a:buClr>
                <a:schemeClr val="accent1"/>
              </a:buClr>
              <a:buSzPct val="100000"/>
              <a:buNone/>
              <a:defRPr sz="2100" b="1">
                <a:solidFill>
                  <a:schemeClr val="accent1"/>
                </a:solidFill>
              </a:defRPr>
            </a:lvl7pPr>
            <a:lvl8pPr algn="ctr">
              <a:lnSpc>
                <a:spcPct val="100000"/>
              </a:lnSpc>
              <a:spcBef>
                <a:spcPts val="0"/>
              </a:spcBef>
              <a:spcAft>
                <a:spcPts val="0"/>
              </a:spcAft>
              <a:buClr>
                <a:schemeClr val="accent1"/>
              </a:buClr>
              <a:buSzPct val="100000"/>
              <a:buNone/>
              <a:defRPr sz="2100" b="1">
                <a:solidFill>
                  <a:schemeClr val="accent1"/>
                </a:solidFill>
              </a:defRPr>
            </a:lvl8pPr>
            <a:lvl9pPr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1240275"/>
            <a:ext cx="8520599" cy="19818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47" name="Shape 47"/>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9350"/>
            <a:ext cx="8537700" cy="748200"/>
          </a:xfrm>
          <a:prstGeom prst="rect">
            <a:avLst/>
          </a:prstGeom>
        </p:spPr>
        <p:txBody>
          <a:bodyPr lIns="91425" tIns="91425" rIns="91425" bIns="91425" anchor="t" anchorCtr="0"/>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7" name="Shape 37"/>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8" name="Shape 38"/>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39" name="Shape 39"/>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a:endParaRPr/>
          </a:p>
        </p:txBody>
      </p:sp>
      <p:sp>
        <p:nvSpPr>
          <p:cNvPr id="40" name="Shape 4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6" name="Shape 6"/>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turtlediary.com/grade-1-games/ela-games/comprehension-g1.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a:spcBef>
                <a:spcPts val="0"/>
              </a:spcBef>
              <a:buNone/>
            </a:pPr>
            <a:r>
              <a:rPr lang="en"/>
              <a:t>SETT</a:t>
            </a:r>
          </a:p>
        </p:txBody>
      </p:sp>
      <p:sp>
        <p:nvSpPr>
          <p:cNvPr id="53" name="Shape 53"/>
          <p:cNvSpPr txBox="1">
            <a:spLocks noGrp="1"/>
          </p:cNvSpPr>
          <p:nvPr>
            <p:ph type="subTitle" idx="1"/>
          </p:nvPr>
        </p:nvSpPr>
        <p:spPr>
          <a:xfrm>
            <a:off x="311700" y="3890400"/>
            <a:ext cx="8520599" cy="706200"/>
          </a:xfrm>
          <a:prstGeom prst="rect">
            <a:avLst/>
          </a:prstGeom>
        </p:spPr>
        <p:txBody>
          <a:bodyPr lIns="91425" tIns="91425" rIns="91425" bIns="91425" anchor="ctr" anchorCtr="0">
            <a:noAutofit/>
          </a:bodyPr>
          <a:lstStyle/>
          <a:p>
            <a:pPr>
              <a:spcBef>
                <a:spcPts val="0"/>
              </a:spcBef>
              <a:buNone/>
            </a:pPr>
            <a:r>
              <a:rPr lang="en"/>
              <a:t>Leah Strauss Amanda Levin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180000" y="107800"/>
            <a:ext cx="8520599" cy="800999"/>
          </a:xfrm>
          <a:prstGeom prst="rect">
            <a:avLst/>
          </a:prstGeom>
        </p:spPr>
        <p:txBody>
          <a:bodyPr lIns="91425" tIns="91425" rIns="91425" bIns="91425" anchor="t" anchorCtr="0">
            <a:noAutofit/>
          </a:bodyPr>
          <a:lstStyle/>
          <a:p>
            <a:pPr>
              <a:spcBef>
                <a:spcPts val="0"/>
              </a:spcBef>
              <a:buNone/>
            </a:pPr>
            <a:r>
              <a:rPr lang="en"/>
              <a:t>CASE STUDY </a:t>
            </a:r>
          </a:p>
        </p:txBody>
      </p:sp>
      <p:sp>
        <p:nvSpPr>
          <p:cNvPr id="59" name="Shape 59"/>
          <p:cNvSpPr txBox="1">
            <a:spLocks noGrp="1"/>
          </p:cNvSpPr>
          <p:nvPr>
            <p:ph type="body" idx="1"/>
          </p:nvPr>
        </p:nvSpPr>
        <p:spPr>
          <a:xfrm>
            <a:off x="89400" y="795900"/>
            <a:ext cx="8965199" cy="4437600"/>
          </a:xfrm>
          <a:prstGeom prst="rect">
            <a:avLst/>
          </a:prstGeom>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1400"/>
              <a:t>Penny is a 7 year old girl in an inclusive 1st grade classroom. She has an IEP for a developmental delay. In the classroom, she is easily distracted by classmates and has trouble putting her thoughts on paper. She is able to signal for help when she is confused. She does not have a strong vocabulary background and does not talk often. When the teacher assigns her seat, she is able to complete her work, slowly but surely. She has trouble holding a pencil properly and struggles with comprehension skills. She currently uses pencil grips to help her hold her pencil properly and improve her barely legible handwriting. Special Education Services are provided in the general education classroom five times a week for 30 minutes each day. She also receives Occupational Therapy Services three times a week for 30 minutes. She plays well with peers in her classroom. She has a strong math background and enjoys helping in the classroom. She is motivated to do assignments but struggles with starting. She also sits near the teacher’s desk, which is towards the front of the classroom in order to help minimize distractions. She wears glasses all the time and is a more visual learner.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graphicFrame>
        <p:nvGraphicFramePr>
          <p:cNvPr id="64" name="Shape 64"/>
          <p:cNvGraphicFramePr/>
          <p:nvPr/>
        </p:nvGraphicFramePr>
        <p:xfrm>
          <a:off x="0" y="90950"/>
          <a:ext cx="3000000" cy="3000000"/>
        </p:xfrm>
        <a:graphic>
          <a:graphicData uri="http://schemas.openxmlformats.org/drawingml/2006/table">
            <a:tbl>
              <a:tblPr bandRow="1" bandCol="1">
                <a:noFill/>
                <a:tableStyleId>{9D3F1D0B-7257-4F4B-A400-A0AB4DB7E896}</a:tableStyleId>
              </a:tblPr>
              <a:tblGrid>
                <a:gridCol w="2246000"/>
                <a:gridCol w="2246000"/>
                <a:gridCol w="2246000"/>
                <a:gridCol w="2246000"/>
              </a:tblGrid>
              <a:tr h="876300">
                <a:tc>
                  <a:txBody>
                    <a:bodyPr/>
                    <a:lstStyle/>
                    <a:p>
                      <a:pPr lvl="0" algn="ctr" rtl="0">
                        <a:spcBef>
                          <a:spcPts val="0"/>
                        </a:spcBef>
                        <a:buNone/>
                      </a:pPr>
                      <a:r>
                        <a:rPr lang="en" b="1"/>
                        <a:t>STUDENT:</a:t>
                      </a:r>
                    </a:p>
                    <a:p>
                      <a:pPr lvl="0" algn="ctr" rtl="0">
                        <a:spcBef>
                          <a:spcPts val="0"/>
                        </a:spcBef>
                        <a:buNone/>
                      </a:pPr>
                      <a:r>
                        <a:rPr lang="en" b="1"/>
                        <a:t>What are the student’s </a:t>
                      </a:r>
                      <a:br>
                        <a:rPr lang="en" b="1"/>
                      </a:br>
                      <a:r>
                        <a:rPr lang="en" b="1"/>
                        <a:t>strengths and needs?</a:t>
                      </a:r>
                    </a:p>
                  </a:txBody>
                  <a:tcPr marL="73025" marR="73025" marT="0" marB="0" anchor="ctr"/>
                </a:tc>
                <a:tc>
                  <a:txBody>
                    <a:bodyPr/>
                    <a:lstStyle/>
                    <a:p>
                      <a:pPr lvl="0" algn="ctr" rtl="0">
                        <a:spcBef>
                          <a:spcPts val="0"/>
                        </a:spcBef>
                        <a:buNone/>
                      </a:pPr>
                      <a:r>
                        <a:rPr lang="en" sz="1000" b="1"/>
                        <a:t>ENVIRONMENT:</a:t>
                      </a:r>
                      <a:r>
                        <a:rPr lang="en" sz="1000"/>
                        <a:t>  </a:t>
                      </a:r>
                      <a:br>
                        <a:rPr lang="en" sz="1000"/>
                      </a:br>
                      <a:r>
                        <a:rPr lang="en" sz="1000"/>
                        <a:t>Classes and situations </a:t>
                      </a:r>
                      <a:br>
                        <a:rPr lang="en" sz="1000"/>
                      </a:br>
                      <a:r>
                        <a:rPr lang="en" sz="1000"/>
                        <a:t>where support is needed?</a:t>
                      </a:r>
                    </a:p>
                  </a:txBody>
                  <a:tcPr marL="73025" marR="73025" marT="0" marB="0" anchor="ctr"/>
                </a:tc>
                <a:tc>
                  <a:txBody>
                    <a:bodyPr/>
                    <a:lstStyle/>
                    <a:p>
                      <a:pPr lvl="0" algn="ctr" rtl="0">
                        <a:spcBef>
                          <a:spcPts val="0"/>
                        </a:spcBef>
                        <a:buNone/>
                      </a:pPr>
                      <a:r>
                        <a:rPr lang="en" sz="1000" b="1"/>
                        <a:t>TASKS:</a:t>
                      </a:r>
                      <a:r>
                        <a:rPr lang="en" sz="1000"/>
                        <a:t>  What are the tasks that the student needs to be able to accomplish to meet IEP goals?</a:t>
                      </a:r>
                    </a:p>
                  </a:txBody>
                  <a:tcPr marL="73025" marR="73025" marT="0" marB="0" anchor="ctr"/>
                </a:tc>
                <a:tc>
                  <a:txBody>
                    <a:bodyPr/>
                    <a:lstStyle/>
                    <a:p>
                      <a:pPr lvl="0" algn="ctr" rtl="0">
                        <a:spcBef>
                          <a:spcPts val="0"/>
                        </a:spcBef>
                        <a:buNone/>
                      </a:pPr>
                      <a:r>
                        <a:rPr lang="en" sz="1000" b="1"/>
                        <a:t>TOOLS:</a:t>
                      </a:r>
                    </a:p>
                    <a:p>
                      <a:pPr lvl="0" algn="ctr" rtl="0">
                        <a:spcBef>
                          <a:spcPts val="0"/>
                        </a:spcBef>
                        <a:buNone/>
                      </a:pPr>
                      <a:r>
                        <a:rPr lang="en" sz="1000"/>
                        <a:t>What AT or services </a:t>
                      </a:r>
                      <a:br>
                        <a:rPr lang="en" sz="1000"/>
                      </a:br>
                      <a:r>
                        <a:rPr lang="en" sz="1000"/>
                        <a:t>will address these tasks?</a:t>
                      </a:r>
                    </a:p>
                  </a:txBody>
                  <a:tcPr marL="73025" marR="73025" marT="0" marB="0" anchor="ctr"/>
                </a:tc>
              </a:tr>
              <a:tr h="3759200">
                <a:tc>
                  <a:txBody>
                    <a:bodyPr/>
                    <a:lstStyle/>
                    <a:p>
                      <a:pPr lvl="0" rtl="0">
                        <a:spcBef>
                          <a:spcPts val="0"/>
                        </a:spcBef>
                        <a:buNone/>
                      </a:pPr>
                      <a:endParaRPr sz="1100"/>
                    </a:p>
                    <a:p>
                      <a:pPr rtl="0">
                        <a:spcBef>
                          <a:spcPts val="0"/>
                        </a:spcBef>
                        <a:buNone/>
                      </a:pPr>
                      <a:r>
                        <a:rPr lang="en" sz="1800" b="1"/>
                        <a:t>Strengths</a:t>
                      </a:r>
                      <a:r>
                        <a:rPr lang="en" sz="1100"/>
                        <a:t>:</a:t>
                      </a:r>
                    </a:p>
                    <a:p>
                      <a:pPr marL="457200" lvl="0" indent="-298450" rtl="0">
                        <a:spcBef>
                          <a:spcPts val="0"/>
                        </a:spcBef>
                        <a:buSzPct val="100000"/>
                        <a:buChar char="●"/>
                      </a:pPr>
                      <a:r>
                        <a:rPr lang="en" sz="1100"/>
                        <a:t>Plays well with her peers</a:t>
                      </a:r>
                    </a:p>
                    <a:p>
                      <a:pPr marL="457200" lvl="0" indent="-298450" rtl="0">
                        <a:spcBef>
                          <a:spcPts val="0"/>
                        </a:spcBef>
                        <a:buSzPct val="100000"/>
                        <a:buChar char="●"/>
                      </a:pPr>
                      <a:r>
                        <a:rPr lang="en" sz="1100"/>
                        <a:t>Signals for help </a:t>
                      </a:r>
                    </a:p>
                    <a:p>
                      <a:pPr marL="457200" lvl="0" indent="-298450" rtl="0">
                        <a:spcBef>
                          <a:spcPts val="0"/>
                        </a:spcBef>
                        <a:buSzPct val="100000"/>
                        <a:buChar char="●"/>
                      </a:pPr>
                      <a:r>
                        <a:rPr lang="en" sz="1100"/>
                        <a:t>Motivated to do her work</a:t>
                      </a:r>
                    </a:p>
                    <a:p>
                      <a:pPr marL="457200" lvl="0" indent="-298450" rtl="0">
                        <a:spcBef>
                          <a:spcPts val="0"/>
                        </a:spcBef>
                        <a:buSzPct val="100000"/>
                        <a:buChar char="●"/>
                      </a:pPr>
                      <a:r>
                        <a:rPr lang="en" sz="1100"/>
                        <a:t>Strong math background</a:t>
                      </a:r>
                    </a:p>
                    <a:p>
                      <a:pPr marL="457200" lvl="0" indent="-298450" rtl="0">
                        <a:spcBef>
                          <a:spcPts val="0"/>
                        </a:spcBef>
                        <a:buSzPct val="100000"/>
                        <a:buChar char="●"/>
                      </a:pPr>
                      <a:r>
                        <a:rPr lang="en" sz="1100"/>
                        <a:t>Helps around the classroom</a:t>
                      </a:r>
                    </a:p>
                    <a:p>
                      <a:pPr marL="457200" lvl="0" indent="-298450" rtl="0">
                        <a:spcBef>
                          <a:spcPts val="0"/>
                        </a:spcBef>
                        <a:buSzPct val="100000"/>
                        <a:buChar char="●"/>
                      </a:pPr>
                      <a:r>
                        <a:rPr lang="en" sz="1100"/>
                        <a:t>Completes her work when she is placed in a specific spot</a:t>
                      </a:r>
                    </a:p>
                    <a:p>
                      <a:pPr rtl="0">
                        <a:spcBef>
                          <a:spcPts val="0"/>
                        </a:spcBef>
                        <a:buNone/>
                      </a:pPr>
                      <a:endParaRPr sz="1100"/>
                    </a:p>
                    <a:p>
                      <a:pPr rtl="0">
                        <a:spcBef>
                          <a:spcPts val="0"/>
                        </a:spcBef>
                        <a:buNone/>
                      </a:pPr>
                      <a:endParaRPr sz="1100"/>
                    </a:p>
                    <a:p>
                      <a:pPr rtl="0">
                        <a:spcBef>
                          <a:spcPts val="0"/>
                        </a:spcBef>
                        <a:buNone/>
                      </a:pPr>
                      <a:r>
                        <a:rPr lang="en" sz="1800" b="1"/>
                        <a:t>Needs:</a:t>
                      </a:r>
                    </a:p>
                    <a:p>
                      <a:pPr marL="457200" lvl="0" indent="-298450" rtl="0">
                        <a:spcBef>
                          <a:spcPts val="0"/>
                        </a:spcBef>
                        <a:buSzPct val="100000"/>
                        <a:buChar char="●"/>
                      </a:pPr>
                      <a:r>
                        <a:rPr lang="en" sz="1100"/>
                        <a:t>Less distractions</a:t>
                      </a:r>
                    </a:p>
                    <a:p>
                      <a:pPr marL="457200" lvl="0" indent="-298450" rtl="0">
                        <a:spcBef>
                          <a:spcPts val="0"/>
                        </a:spcBef>
                        <a:buSzPct val="100000"/>
                        <a:buChar char="●"/>
                      </a:pPr>
                      <a:r>
                        <a:rPr lang="en" sz="1100"/>
                        <a:t>Writing her thoughts down</a:t>
                      </a:r>
                    </a:p>
                    <a:p>
                      <a:pPr marL="457200" lvl="0" indent="-298450" rtl="0">
                        <a:spcBef>
                          <a:spcPts val="0"/>
                        </a:spcBef>
                        <a:buSzPct val="100000"/>
                        <a:buChar char="●"/>
                      </a:pPr>
                      <a:r>
                        <a:rPr lang="en" sz="1100"/>
                        <a:t>Comprehension skills</a:t>
                      </a:r>
                    </a:p>
                    <a:p>
                      <a:pPr marL="457200" lvl="0" indent="-298450" rtl="0">
                        <a:spcBef>
                          <a:spcPts val="0"/>
                        </a:spcBef>
                        <a:buSzPct val="100000"/>
                        <a:buChar char="●"/>
                      </a:pPr>
                      <a:r>
                        <a:rPr lang="en" sz="1100"/>
                        <a:t>Proper pencil hold</a:t>
                      </a:r>
                    </a:p>
                    <a:p>
                      <a:pPr marL="457200" lvl="0" indent="-298450" rtl="0">
                        <a:spcBef>
                          <a:spcPts val="0"/>
                        </a:spcBef>
                        <a:buSzPct val="100000"/>
                        <a:buChar char="●"/>
                      </a:pPr>
                      <a:r>
                        <a:rPr lang="en" sz="1100"/>
                        <a:t>Handwriting</a:t>
                      </a:r>
                    </a:p>
                    <a:p>
                      <a:pPr marL="457200" lvl="0" indent="-298450" rtl="0">
                        <a:spcBef>
                          <a:spcPts val="0"/>
                        </a:spcBef>
                        <a:buSzPct val="100000"/>
                        <a:buChar char="●"/>
                      </a:pPr>
                      <a:r>
                        <a:rPr lang="en" sz="1100"/>
                        <a:t>Completing assignments</a:t>
                      </a:r>
                    </a:p>
                    <a:p>
                      <a:pPr rtl="0">
                        <a:spcBef>
                          <a:spcPts val="0"/>
                        </a:spcBef>
                        <a:buNone/>
                      </a:pPr>
                      <a:endParaRPr sz="1100"/>
                    </a:p>
                    <a:p>
                      <a:pPr lvl="0" rtl="0">
                        <a:spcBef>
                          <a:spcPts val="0"/>
                        </a:spcBef>
                        <a:buNone/>
                      </a:pPr>
                      <a:endParaRPr sz="1100"/>
                    </a:p>
                  </a:txBody>
                  <a:tcPr marL="73025" marR="73025" marT="0" marB="0"/>
                </a:tc>
                <a:tc>
                  <a:txBody>
                    <a:bodyPr/>
                    <a:lstStyle/>
                    <a:p>
                      <a:pPr lvl="0" rtl="0">
                        <a:spcBef>
                          <a:spcPts val="0"/>
                        </a:spcBef>
                        <a:buNone/>
                      </a:pPr>
                      <a:endParaRPr sz="1100"/>
                    </a:p>
                    <a:p>
                      <a:pPr lvl="0" rtl="0">
                        <a:spcBef>
                          <a:spcPts val="0"/>
                        </a:spcBef>
                        <a:buNone/>
                      </a:pPr>
                      <a:endParaRPr sz="1100"/>
                    </a:p>
                  </a:txBody>
                  <a:tcPr marL="73025" marR="73025" marT="0" marB="0"/>
                </a:tc>
                <a:tc>
                  <a:txBody>
                    <a:bodyPr/>
                    <a:lstStyle/>
                    <a:p>
                      <a:pPr lvl="0" rtl="0">
                        <a:spcBef>
                          <a:spcPts val="0"/>
                        </a:spcBef>
                        <a:buNone/>
                      </a:pPr>
                      <a:endParaRPr sz="1100"/>
                    </a:p>
                  </a:txBody>
                  <a:tcPr marL="73025" marR="73025" marT="0" marB="0"/>
                </a:tc>
                <a:tc>
                  <a:txBody>
                    <a:bodyPr/>
                    <a:lstStyle/>
                    <a:p>
                      <a:pPr lvl="0" rtl="0">
                        <a:spcBef>
                          <a:spcPts val="0"/>
                        </a:spcBef>
                        <a:buNone/>
                      </a:pPr>
                      <a:endParaRPr sz="1100"/>
                    </a:p>
                    <a:p>
                      <a:pPr lvl="0" rtl="0">
                        <a:spcBef>
                          <a:spcPts val="0"/>
                        </a:spcBef>
                        <a:buNone/>
                      </a:pPr>
                      <a:endParaRPr sz="1100"/>
                    </a:p>
                  </a:txBody>
                  <a:tcPr marL="73025" marR="73025" marT="0" marB="0"/>
                </a:tc>
              </a:tr>
            </a:tbl>
          </a:graphicData>
        </a:graphic>
      </p:graphicFrame>
      <p:pic>
        <p:nvPicPr>
          <p:cNvPr id="65" name="Shape 65"/>
          <p:cNvPicPr preferRelativeResize="0"/>
          <p:nvPr/>
        </p:nvPicPr>
        <p:blipFill>
          <a:blip r:embed="rId3">
            <a:alphaModFix/>
          </a:blip>
          <a:stretch>
            <a:fillRect/>
          </a:stretch>
        </p:blipFill>
        <p:spPr>
          <a:xfrm>
            <a:off x="2253475" y="1603100"/>
            <a:ext cx="2203475" cy="1833450"/>
          </a:xfrm>
          <a:prstGeom prst="rect">
            <a:avLst/>
          </a:prstGeom>
          <a:noFill/>
          <a:ln>
            <a:noFill/>
          </a:ln>
        </p:spPr>
      </p:pic>
      <p:pic>
        <p:nvPicPr>
          <p:cNvPr id="66" name="Shape 66"/>
          <p:cNvPicPr preferRelativeResize="0"/>
          <p:nvPr/>
        </p:nvPicPr>
        <p:blipFill>
          <a:blip r:embed="rId4">
            <a:alphaModFix/>
          </a:blip>
          <a:stretch>
            <a:fillRect/>
          </a:stretch>
        </p:blipFill>
        <p:spPr>
          <a:xfrm>
            <a:off x="4652800" y="1396912"/>
            <a:ext cx="1786024" cy="2594724"/>
          </a:xfrm>
          <a:prstGeom prst="rect">
            <a:avLst/>
          </a:prstGeom>
          <a:noFill/>
          <a:ln>
            <a:noFill/>
          </a:ln>
        </p:spPr>
      </p:pic>
      <p:pic>
        <p:nvPicPr>
          <p:cNvPr id="67" name="Shape 67"/>
          <p:cNvPicPr preferRelativeResize="0"/>
          <p:nvPr/>
        </p:nvPicPr>
        <p:blipFill>
          <a:blip r:embed="rId5">
            <a:alphaModFix/>
          </a:blip>
          <a:stretch>
            <a:fillRect/>
          </a:stretch>
        </p:blipFill>
        <p:spPr>
          <a:xfrm>
            <a:off x="6769300" y="1412475"/>
            <a:ext cx="2214700" cy="22147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graphicFrame>
        <p:nvGraphicFramePr>
          <p:cNvPr id="72" name="Shape 72"/>
          <p:cNvGraphicFramePr/>
          <p:nvPr/>
        </p:nvGraphicFramePr>
        <p:xfrm>
          <a:off x="80000" y="141125"/>
          <a:ext cx="3000000" cy="3000000"/>
        </p:xfrm>
        <a:graphic>
          <a:graphicData uri="http://schemas.openxmlformats.org/drawingml/2006/table">
            <a:tbl>
              <a:tblPr bandRow="1" bandCol="1">
                <a:noFill/>
                <a:tableStyleId>{976414AB-37A1-48E0-8283-8382109CD6A4}</a:tableStyleId>
              </a:tblPr>
              <a:tblGrid>
                <a:gridCol w="2246000"/>
                <a:gridCol w="2246000"/>
                <a:gridCol w="2246000"/>
                <a:gridCol w="2246000"/>
              </a:tblGrid>
              <a:tr h="876300">
                <a:tc>
                  <a:txBody>
                    <a:bodyPr/>
                    <a:lstStyle/>
                    <a:p>
                      <a:pPr lvl="0" algn="ctr" rtl="0">
                        <a:spcBef>
                          <a:spcPts val="0"/>
                        </a:spcBef>
                        <a:buNone/>
                      </a:pPr>
                      <a:r>
                        <a:rPr lang="en" sz="900" b="1"/>
                        <a:t>STUDENT:</a:t>
                      </a:r>
                    </a:p>
                    <a:p>
                      <a:pPr lvl="0" algn="ctr" rtl="0">
                        <a:spcBef>
                          <a:spcPts val="0"/>
                        </a:spcBef>
                        <a:buNone/>
                      </a:pPr>
                      <a:r>
                        <a:rPr lang="en" sz="900"/>
                        <a:t>What are the student’s </a:t>
                      </a:r>
                      <a:br>
                        <a:rPr lang="en" sz="900"/>
                      </a:br>
                      <a:r>
                        <a:rPr lang="en" sz="900"/>
                        <a:t>strengths and needs?</a:t>
                      </a:r>
                    </a:p>
                  </a:txBody>
                  <a:tcPr marL="73025" marR="73025" marT="0" marB="0" anchor="ctr"/>
                </a:tc>
                <a:tc>
                  <a:txBody>
                    <a:bodyPr/>
                    <a:lstStyle/>
                    <a:p>
                      <a:pPr lvl="0" algn="ctr" rtl="0">
                        <a:spcBef>
                          <a:spcPts val="0"/>
                        </a:spcBef>
                        <a:buNone/>
                      </a:pPr>
                      <a:r>
                        <a:rPr lang="en" sz="1200" b="1"/>
                        <a:t>ENVIRONMENT:  </a:t>
                      </a:r>
                      <a:br>
                        <a:rPr lang="en" sz="1200" b="1"/>
                      </a:br>
                      <a:r>
                        <a:rPr lang="en" sz="1200" b="1"/>
                        <a:t>Classes and situations </a:t>
                      </a:r>
                      <a:br>
                        <a:rPr lang="en" sz="1200" b="1"/>
                      </a:br>
                      <a:r>
                        <a:rPr lang="en" sz="1200" b="1"/>
                        <a:t>where support is needed?</a:t>
                      </a:r>
                    </a:p>
                  </a:txBody>
                  <a:tcPr marL="73025" marR="73025" marT="0" marB="0" anchor="ctr"/>
                </a:tc>
                <a:tc>
                  <a:txBody>
                    <a:bodyPr/>
                    <a:lstStyle/>
                    <a:p>
                      <a:pPr lvl="0" algn="ctr" rtl="0">
                        <a:spcBef>
                          <a:spcPts val="0"/>
                        </a:spcBef>
                        <a:buNone/>
                      </a:pPr>
                      <a:r>
                        <a:rPr lang="en" sz="1000" b="1"/>
                        <a:t>TASKS:</a:t>
                      </a:r>
                      <a:r>
                        <a:rPr lang="en" sz="1000"/>
                        <a:t>  What are the tasks that the student needs to be able to accomplish to meet IEP goals?</a:t>
                      </a:r>
                    </a:p>
                  </a:txBody>
                  <a:tcPr marL="73025" marR="73025" marT="0" marB="0" anchor="ctr"/>
                </a:tc>
                <a:tc>
                  <a:txBody>
                    <a:bodyPr/>
                    <a:lstStyle/>
                    <a:p>
                      <a:pPr lvl="0" algn="ctr" rtl="0">
                        <a:spcBef>
                          <a:spcPts val="0"/>
                        </a:spcBef>
                        <a:buNone/>
                      </a:pPr>
                      <a:r>
                        <a:rPr lang="en" sz="1000" b="1"/>
                        <a:t>TOOLS:</a:t>
                      </a:r>
                    </a:p>
                    <a:p>
                      <a:pPr lvl="0" algn="ctr" rtl="0">
                        <a:spcBef>
                          <a:spcPts val="0"/>
                        </a:spcBef>
                        <a:buNone/>
                      </a:pPr>
                      <a:r>
                        <a:rPr lang="en" sz="1000"/>
                        <a:t>What AT or services </a:t>
                      </a:r>
                      <a:br>
                        <a:rPr lang="en" sz="1000"/>
                      </a:br>
                      <a:r>
                        <a:rPr lang="en" sz="1000"/>
                        <a:t>will address these tasks?</a:t>
                      </a:r>
                    </a:p>
                  </a:txBody>
                  <a:tcPr marL="73025" marR="73025" marT="0" marB="0" anchor="ctr"/>
                </a:tc>
              </a:tr>
              <a:tr h="3759200">
                <a:tc>
                  <a:txBody>
                    <a:bodyPr/>
                    <a:lstStyle/>
                    <a:p>
                      <a:pPr lvl="0" rtl="0">
                        <a:spcBef>
                          <a:spcPts val="0"/>
                        </a:spcBef>
                        <a:buNone/>
                      </a:pPr>
                      <a:endParaRPr sz="1100"/>
                    </a:p>
                    <a:p>
                      <a:pPr lvl="0" rtl="0">
                        <a:spcBef>
                          <a:spcPts val="0"/>
                        </a:spcBef>
                        <a:buNone/>
                      </a:pPr>
                      <a:endParaRPr sz="1100"/>
                    </a:p>
                  </a:txBody>
                  <a:tcPr marL="73025" marR="73025" marT="0" marB="0"/>
                </a:tc>
                <a:tc>
                  <a:txBody>
                    <a:bodyPr/>
                    <a:lstStyle/>
                    <a:p>
                      <a:pPr rtl="0">
                        <a:spcBef>
                          <a:spcPts val="0"/>
                        </a:spcBef>
                        <a:buNone/>
                      </a:pPr>
                      <a:endParaRPr sz="1100"/>
                    </a:p>
                    <a:p>
                      <a:pPr rtl="0">
                        <a:spcBef>
                          <a:spcPts val="0"/>
                        </a:spcBef>
                        <a:buNone/>
                      </a:pPr>
                      <a:endParaRPr sz="1100"/>
                    </a:p>
                    <a:p>
                      <a:pPr rtl="0">
                        <a:spcBef>
                          <a:spcPts val="0"/>
                        </a:spcBef>
                        <a:buNone/>
                      </a:pPr>
                      <a:r>
                        <a:rPr lang="en" sz="1800" b="1"/>
                        <a:t>Currently:</a:t>
                      </a:r>
                      <a:r>
                        <a:rPr lang="en" sz="1100"/>
                        <a:t> </a:t>
                      </a:r>
                    </a:p>
                    <a:p>
                      <a:pPr marL="457200" lvl="0" indent="-298450" rtl="0">
                        <a:spcBef>
                          <a:spcPts val="0"/>
                        </a:spcBef>
                        <a:buSzPct val="100000"/>
                        <a:buChar char="●"/>
                      </a:pPr>
                      <a:r>
                        <a:rPr lang="en" sz="1100"/>
                        <a:t>Sits in the front on the room in order to eliminate distractions </a:t>
                      </a:r>
                    </a:p>
                    <a:p>
                      <a:pPr marL="457200" lvl="0" indent="-298450" rtl="0">
                        <a:spcBef>
                          <a:spcPts val="0"/>
                        </a:spcBef>
                        <a:buSzPct val="100000"/>
                        <a:buChar char="●"/>
                      </a:pPr>
                      <a:r>
                        <a:rPr lang="en" sz="1100"/>
                        <a:t>Uses pencil grips </a:t>
                      </a:r>
                    </a:p>
                    <a:p>
                      <a:pPr marL="457200" lvl="0" indent="-298450" rtl="0">
                        <a:spcBef>
                          <a:spcPts val="0"/>
                        </a:spcBef>
                        <a:buSzPct val="100000"/>
                        <a:buChar char="●"/>
                      </a:pPr>
                      <a:r>
                        <a:rPr lang="en" sz="1100"/>
                        <a:t>Works where the teacher places her</a:t>
                      </a:r>
                    </a:p>
                    <a:p>
                      <a:pPr rtl="0">
                        <a:spcBef>
                          <a:spcPts val="0"/>
                        </a:spcBef>
                        <a:buNone/>
                      </a:pPr>
                      <a:endParaRPr sz="1100"/>
                    </a:p>
                    <a:p>
                      <a:pPr rtl="0">
                        <a:spcBef>
                          <a:spcPts val="0"/>
                        </a:spcBef>
                        <a:buNone/>
                      </a:pPr>
                      <a:r>
                        <a:rPr lang="en" sz="1800" b="1"/>
                        <a:t>Could use:</a:t>
                      </a:r>
                    </a:p>
                    <a:p>
                      <a:pPr marL="457200" lvl="0" indent="-298450" rtl="0">
                        <a:spcBef>
                          <a:spcPts val="0"/>
                        </a:spcBef>
                        <a:buSzPct val="100000"/>
                        <a:buChar char="●"/>
                      </a:pPr>
                      <a:r>
                        <a:rPr lang="en" sz="1100"/>
                        <a:t>Help to start her assignments</a:t>
                      </a:r>
                    </a:p>
                    <a:p>
                      <a:pPr marL="457200" lvl="0" indent="-298450" rtl="0">
                        <a:spcBef>
                          <a:spcPts val="0"/>
                        </a:spcBef>
                        <a:buSzPct val="100000"/>
                        <a:buChar char="●"/>
                      </a:pPr>
                      <a:r>
                        <a:rPr lang="en" sz="1100"/>
                        <a:t>Supports for when she chooses her own seat</a:t>
                      </a:r>
                    </a:p>
                    <a:p>
                      <a:pPr lvl="0" rtl="0">
                        <a:spcBef>
                          <a:spcPts val="0"/>
                        </a:spcBef>
                        <a:buNone/>
                      </a:pPr>
                      <a:endParaRPr sz="1100"/>
                    </a:p>
                  </a:txBody>
                  <a:tcPr marL="73025" marR="73025" marT="0" marB="0"/>
                </a:tc>
                <a:tc>
                  <a:txBody>
                    <a:bodyPr/>
                    <a:lstStyle/>
                    <a:p>
                      <a:pPr lvl="0" rtl="0">
                        <a:spcBef>
                          <a:spcPts val="0"/>
                        </a:spcBef>
                        <a:buNone/>
                      </a:pPr>
                      <a:endParaRPr sz="1100"/>
                    </a:p>
                  </a:txBody>
                  <a:tcPr marL="73025" marR="73025" marT="0" marB="0"/>
                </a:tc>
                <a:tc>
                  <a:txBody>
                    <a:bodyPr/>
                    <a:lstStyle/>
                    <a:p>
                      <a:pPr lvl="0" rtl="0">
                        <a:spcBef>
                          <a:spcPts val="0"/>
                        </a:spcBef>
                        <a:buNone/>
                      </a:pPr>
                      <a:endParaRPr sz="1100"/>
                    </a:p>
                    <a:p>
                      <a:pPr lvl="0" rtl="0">
                        <a:spcBef>
                          <a:spcPts val="0"/>
                        </a:spcBef>
                        <a:buNone/>
                      </a:pPr>
                      <a:endParaRPr sz="1100"/>
                    </a:p>
                  </a:txBody>
                  <a:tcPr marL="73025" marR="73025" marT="0" marB="0"/>
                </a:tc>
              </a:tr>
            </a:tbl>
          </a:graphicData>
        </a:graphic>
      </p:graphicFrame>
      <p:pic>
        <p:nvPicPr>
          <p:cNvPr id="73" name="Shape 73"/>
          <p:cNvPicPr preferRelativeResize="0"/>
          <p:nvPr/>
        </p:nvPicPr>
        <p:blipFill>
          <a:blip r:embed="rId3">
            <a:alphaModFix/>
          </a:blip>
          <a:stretch>
            <a:fillRect/>
          </a:stretch>
        </p:blipFill>
        <p:spPr>
          <a:xfrm>
            <a:off x="351375" y="1586925"/>
            <a:ext cx="1792474" cy="1344350"/>
          </a:xfrm>
          <a:prstGeom prst="rect">
            <a:avLst/>
          </a:prstGeom>
          <a:noFill/>
          <a:ln>
            <a:noFill/>
          </a:ln>
        </p:spPr>
      </p:pic>
      <p:pic>
        <p:nvPicPr>
          <p:cNvPr id="74" name="Shape 74"/>
          <p:cNvPicPr preferRelativeResize="0"/>
          <p:nvPr/>
        </p:nvPicPr>
        <p:blipFill>
          <a:blip r:embed="rId4">
            <a:alphaModFix/>
          </a:blip>
          <a:stretch>
            <a:fillRect/>
          </a:stretch>
        </p:blipFill>
        <p:spPr>
          <a:xfrm>
            <a:off x="4922900" y="1519399"/>
            <a:ext cx="1786024" cy="2594724"/>
          </a:xfrm>
          <a:prstGeom prst="rect">
            <a:avLst/>
          </a:prstGeom>
          <a:noFill/>
          <a:ln>
            <a:noFill/>
          </a:ln>
        </p:spPr>
      </p:pic>
      <p:pic>
        <p:nvPicPr>
          <p:cNvPr id="75" name="Shape 75"/>
          <p:cNvPicPr preferRelativeResize="0"/>
          <p:nvPr/>
        </p:nvPicPr>
        <p:blipFill>
          <a:blip r:embed="rId5">
            <a:alphaModFix/>
          </a:blip>
          <a:stretch>
            <a:fillRect/>
          </a:stretch>
        </p:blipFill>
        <p:spPr>
          <a:xfrm>
            <a:off x="6776450" y="1519400"/>
            <a:ext cx="2214700" cy="22147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graphicFrame>
        <p:nvGraphicFramePr>
          <p:cNvPr id="80" name="Shape 80"/>
          <p:cNvGraphicFramePr/>
          <p:nvPr/>
        </p:nvGraphicFramePr>
        <p:xfrm>
          <a:off x="152400" y="152400"/>
          <a:ext cx="3000000" cy="3000000"/>
        </p:xfrm>
        <a:graphic>
          <a:graphicData uri="http://schemas.openxmlformats.org/drawingml/2006/table">
            <a:tbl>
              <a:tblPr bandRow="1" bandCol="1">
                <a:noFill/>
                <a:tableStyleId>{1C248F5C-EBFE-4623-909C-99D84044C803}</a:tableStyleId>
              </a:tblPr>
              <a:tblGrid>
                <a:gridCol w="2246000"/>
                <a:gridCol w="2246000"/>
                <a:gridCol w="2246000"/>
                <a:gridCol w="2246000"/>
              </a:tblGrid>
              <a:tr h="876300">
                <a:tc>
                  <a:txBody>
                    <a:bodyPr/>
                    <a:lstStyle/>
                    <a:p>
                      <a:pPr lvl="0" algn="ctr" rtl="0">
                        <a:spcBef>
                          <a:spcPts val="0"/>
                        </a:spcBef>
                        <a:buNone/>
                      </a:pPr>
                      <a:r>
                        <a:rPr lang="en" sz="1000" b="1"/>
                        <a:t>STUDENT:</a:t>
                      </a:r>
                    </a:p>
                    <a:p>
                      <a:pPr lvl="0" algn="ctr" rtl="0">
                        <a:spcBef>
                          <a:spcPts val="0"/>
                        </a:spcBef>
                        <a:buNone/>
                      </a:pPr>
                      <a:r>
                        <a:rPr lang="en" sz="1000"/>
                        <a:t>What are the student’s </a:t>
                      </a:r>
                      <a:br>
                        <a:rPr lang="en" sz="1000"/>
                      </a:br>
                      <a:r>
                        <a:rPr lang="en" sz="1000"/>
                        <a:t>strengths and needs?</a:t>
                      </a:r>
                    </a:p>
                  </a:txBody>
                  <a:tcPr marL="73025" marR="73025" marT="0" marB="0" anchor="ctr"/>
                </a:tc>
                <a:tc>
                  <a:txBody>
                    <a:bodyPr/>
                    <a:lstStyle/>
                    <a:p>
                      <a:pPr lvl="0" algn="ctr" rtl="0">
                        <a:spcBef>
                          <a:spcPts val="0"/>
                        </a:spcBef>
                        <a:buNone/>
                      </a:pPr>
                      <a:r>
                        <a:rPr lang="en" sz="1000" b="1"/>
                        <a:t>ENVIRONMENT:</a:t>
                      </a:r>
                      <a:r>
                        <a:rPr lang="en" sz="1000"/>
                        <a:t>  </a:t>
                      </a:r>
                      <a:br>
                        <a:rPr lang="en" sz="1000"/>
                      </a:br>
                      <a:r>
                        <a:rPr lang="en" sz="1000"/>
                        <a:t>Classes and situations </a:t>
                      </a:r>
                      <a:br>
                        <a:rPr lang="en" sz="1000"/>
                      </a:br>
                      <a:r>
                        <a:rPr lang="en" sz="1000"/>
                        <a:t>where support is needed?</a:t>
                      </a:r>
                    </a:p>
                  </a:txBody>
                  <a:tcPr marL="73025" marR="73025" marT="0" marB="0" anchor="ctr"/>
                </a:tc>
                <a:tc>
                  <a:txBody>
                    <a:bodyPr/>
                    <a:lstStyle/>
                    <a:p>
                      <a:pPr lvl="0" algn="ctr" rtl="0">
                        <a:spcBef>
                          <a:spcPts val="0"/>
                        </a:spcBef>
                        <a:buNone/>
                      </a:pPr>
                      <a:r>
                        <a:rPr lang="en" sz="1200" b="1"/>
                        <a:t>TASKS:  What are the tasks that the student needs to be able to accomplish to meet IEP goals?</a:t>
                      </a:r>
                    </a:p>
                  </a:txBody>
                  <a:tcPr marL="73025" marR="73025" marT="0" marB="0" anchor="ctr"/>
                </a:tc>
                <a:tc>
                  <a:txBody>
                    <a:bodyPr/>
                    <a:lstStyle/>
                    <a:p>
                      <a:pPr lvl="0" algn="ctr" rtl="0">
                        <a:spcBef>
                          <a:spcPts val="0"/>
                        </a:spcBef>
                        <a:buNone/>
                      </a:pPr>
                      <a:r>
                        <a:rPr lang="en" sz="1000" b="1"/>
                        <a:t>TOOLS:</a:t>
                      </a:r>
                    </a:p>
                    <a:p>
                      <a:pPr lvl="0" algn="ctr" rtl="0">
                        <a:spcBef>
                          <a:spcPts val="0"/>
                        </a:spcBef>
                        <a:buNone/>
                      </a:pPr>
                      <a:r>
                        <a:rPr lang="en" sz="1000"/>
                        <a:t>What AT or services </a:t>
                      </a:r>
                      <a:br>
                        <a:rPr lang="en" sz="1000"/>
                      </a:br>
                      <a:r>
                        <a:rPr lang="en" sz="1000"/>
                        <a:t>will address these tasks?</a:t>
                      </a:r>
                    </a:p>
                  </a:txBody>
                  <a:tcPr marL="73025" marR="73025" marT="0" marB="0" anchor="ctr"/>
                </a:tc>
              </a:tr>
              <a:tr h="3759200">
                <a:tc>
                  <a:txBody>
                    <a:bodyPr/>
                    <a:lstStyle/>
                    <a:p>
                      <a:pPr lvl="0" rtl="0">
                        <a:spcBef>
                          <a:spcPts val="0"/>
                        </a:spcBef>
                        <a:buNone/>
                      </a:pPr>
                      <a:endParaRPr sz="1100"/>
                    </a:p>
                    <a:p>
                      <a:pPr lvl="0" rtl="0">
                        <a:spcBef>
                          <a:spcPts val="0"/>
                        </a:spcBef>
                        <a:buNone/>
                      </a:pPr>
                      <a:endParaRPr sz="1100"/>
                    </a:p>
                  </a:txBody>
                  <a:tcPr marL="73025" marR="73025" marT="0" marB="0"/>
                </a:tc>
                <a:tc>
                  <a:txBody>
                    <a:bodyPr/>
                    <a:lstStyle/>
                    <a:p>
                      <a:pPr lvl="0" rtl="0">
                        <a:spcBef>
                          <a:spcPts val="0"/>
                        </a:spcBef>
                        <a:buNone/>
                      </a:pPr>
                      <a:endParaRPr sz="1100"/>
                    </a:p>
                    <a:p>
                      <a:pPr lvl="0" rtl="0">
                        <a:spcBef>
                          <a:spcPts val="0"/>
                        </a:spcBef>
                        <a:buNone/>
                      </a:pPr>
                      <a:endParaRPr sz="1100"/>
                    </a:p>
                  </a:txBody>
                  <a:tcPr marL="73025" marR="73025" marT="0" marB="0"/>
                </a:tc>
                <a:tc>
                  <a:txBody>
                    <a:bodyPr/>
                    <a:lstStyle/>
                    <a:p>
                      <a:pPr marL="457200" lvl="0" indent="-298450" rtl="0">
                        <a:spcBef>
                          <a:spcPts val="0"/>
                        </a:spcBef>
                        <a:buSzPct val="100000"/>
                        <a:buChar char="●"/>
                      </a:pPr>
                      <a:r>
                        <a:rPr lang="en" sz="1100"/>
                        <a:t>Completing her classwork</a:t>
                      </a:r>
                    </a:p>
                    <a:p>
                      <a:pPr lvl="0" rtl="0">
                        <a:spcBef>
                          <a:spcPts val="0"/>
                        </a:spcBef>
                        <a:buNone/>
                      </a:pPr>
                      <a:endParaRPr sz="1100"/>
                    </a:p>
                    <a:p>
                      <a:pPr marL="457200" lvl="0" indent="-298450" rtl="0">
                        <a:spcBef>
                          <a:spcPts val="0"/>
                        </a:spcBef>
                        <a:buSzPct val="100000"/>
                        <a:buChar char="●"/>
                      </a:pPr>
                      <a:r>
                        <a:rPr lang="en" sz="1100"/>
                        <a:t>Turning her thoughts into 1-2 complete sentences</a:t>
                      </a:r>
                    </a:p>
                    <a:p>
                      <a:pPr lvl="0" rtl="0">
                        <a:spcBef>
                          <a:spcPts val="0"/>
                        </a:spcBef>
                        <a:buNone/>
                      </a:pPr>
                      <a:endParaRPr sz="1100"/>
                    </a:p>
                    <a:p>
                      <a:pPr marL="457200" lvl="0" indent="-298450" rtl="0">
                        <a:spcBef>
                          <a:spcPts val="0"/>
                        </a:spcBef>
                        <a:buSzPct val="100000"/>
                        <a:buChar char="●"/>
                      </a:pPr>
                      <a:r>
                        <a:rPr lang="en" sz="1100"/>
                        <a:t>Answer a comprehension question accurately</a:t>
                      </a:r>
                    </a:p>
                    <a:p>
                      <a:pPr lvl="0" rtl="0">
                        <a:spcBef>
                          <a:spcPts val="0"/>
                        </a:spcBef>
                        <a:buNone/>
                      </a:pPr>
                      <a:endParaRPr sz="1100"/>
                    </a:p>
                    <a:p>
                      <a:pPr marL="457200" lvl="0" indent="-298450" rtl="0">
                        <a:spcBef>
                          <a:spcPts val="0"/>
                        </a:spcBef>
                        <a:buSzPct val="100000"/>
                        <a:buChar char="●"/>
                      </a:pPr>
                      <a:r>
                        <a:rPr lang="en" sz="1100"/>
                        <a:t>Verbally expressing any type of help, questions, or concerns.</a:t>
                      </a:r>
                    </a:p>
                    <a:p>
                      <a:pPr lvl="0" rtl="0">
                        <a:spcBef>
                          <a:spcPts val="0"/>
                        </a:spcBef>
                        <a:buNone/>
                      </a:pPr>
                      <a:endParaRPr sz="1100"/>
                    </a:p>
                    <a:p>
                      <a:pPr marL="457200" lvl="0" indent="-298450" rtl="0">
                        <a:spcBef>
                          <a:spcPts val="0"/>
                        </a:spcBef>
                        <a:buSzPct val="100000"/>
                        <a:buChar char="●"/>
                      </a:pPr>
                      <a:r>
                        <a:rPr lang="en" sz="1100"/>
                        <a:t>Eliminating distractions</a:t>
                      </a:r>
                    </a:p>
                    <a:p>
                      <a:pPr lvl="0" rtl="0">
                        <a:spcBef>
                          <a:spcPts val="0"/>
                        </a:spcBef>
                        <a:buNone/>
                      </a:pPr>
                      <a:endParaRPr sz="1100"/>
                    </a:p>
                    <a:p>
                      <a:pPr marL="457200" lvl="0" indent="-298450" rtl="0">
                        <a:spcBef>
                          <a:spcPts val="0"/>
                        </a:spcBef>
                        <a:buSzPct val="100000"/>
                        <a:buChar char="●"/>
                      </a:pPr>
                      <a:r>
                        <a:rPr lang="en" sz="1100"/>
                        <a:t>Properly holding a pencil</a:t>
                      </a:r>
                    </a:p>
                    <a:p>
                      <a:pPr lvl="0" rtl="0">
                        <a:spcBef>
                          <a:spcPts val="0"/>
                        </a:spcBef>
                        <a:buNone/>
                      </a:pPr>
                      <a:endParaRPr sz="1100"/>
                    </a:p>
                    <a:p>
                      <a:pPr marL="457200" lvl="0" indent="-298450" rtl="0">
                        <a:spcBef>
                          <a:spcPts val="0"/>
                        </a:spcBef>
                        <a:buSzPct val="100000"/>
                        <a:buChar char="●"/>
                      </a:pPr>
                      <a:r>
                        <a:rPr lang="en" sz="1100"/>
                        <a:t>Starting her assignments alone</a:t>
                      </a:r>
                    </a:p>
                    <a:p>
                      <a:pPr lvl="0" rtl="0">
                        <a:spcBef>
                          <a:spcPts val="0"/>
                        </a:spcBef>
                        <a:buNone/>
                      </a:pPr>
                      <a:endParaRPr sz="1100"/>
                    </a:p>
                    <a:p>
                      <a:pPr rtl="0">
                        <a:spcBef>
                          <a:spcPts val="0"/>
                        </a:spcBef>
                        <a:buNone/>
                      </a:pPr>
                      <a:endParaRPr sz="1100"/>
                    </a:p>
                    <a:p>
                      <a:pPr lvl="0" rtl="0">
                        <a:spcBef>
                          <a:spcPts val="0"/>
                        </a:spcBef>
                        <a:buNone/>
                      </a:pPr>
                      <a:endParaRPr sz="1100"/>
                    </a:p>
                  </a:txBody>
                  <a:tcPr marL="73025" marR="73025" marT="0" marB="0"/>
                </a:tc>
                <a:tc>
                  <a:txBody>
                    <a:bodyPr/>
                    <a:lstStyle/>
                    <a:p>
                      <a:pPr lvl="0" rtl="0">
                        <a:spcBef>
                          <a:spcPts val="0"/>
                        </a:spcBef>
                        <a:buNone/>
                      </a:pPr>
                      <a:endParaRPr sz="1100"/>
                    </a:p>
                    <a:p>
                      <a:pPr lvl="0" rtl="0">
                        <a:spcBef>
                          <a:spcPts val="0"/>
                        </a:spcBef>
                        <a:buNone/>
                      </a:pPr>
                      <a:endParaRPr sz="1100"/>
                    </a:p>
                  </a:txBody>
                  <a:tcPr marL="73025" marR="73025" marT="0" marB="0"/>
                </a:tc>
              </a:tr>
            </a:tbl>
          </a:graphicData>
        </a:graphic>
      </p:graphicFrame>
      <p:pic>
        <p:nvPicPr>
          <p:cNvPr id="81" name="Shape 81"/>
          <p:cNvPicPr preferRelativeResize="0"/>
          <p:nvPr/>
        </p:nvPicPr>
        <p:blipFill>
          <a:blip r:embed="rId3">
            <a:alphaModFix/>
          </a:blip>
          <a:stretch>
            <a:fillRect/>
          </a:stretch>
        </p:blipFill>
        <p:spPr>
          <a:xfrm>
            <a:off x="351375" y="1586925"/>
            <a:ext cx="1792474" cy="1344350"/>
          </a:xfrm>
          <a:prstGeom prst="rect">
            <a:avLst/>
          </a:prstGeom>
          <a:noFill/>
          <a:ln>
            <a:noFill/>
          </a:ln>
        </p:spPr>
      </p:pic>
      <p:pic>
        <p:nvPicPr>
          <p:cNvPr id="82" name="Shape 82"/>
          <p:cNvPicPr preferRelativeResize="0"/>
          <p:nvPr/>
        </p:nvPicPr>
        <p:blipFill>
          <a:blip r:embed="rId4">
            <a:alphaModFix/>
          </a:blip>
          <a:stretch>
            <a:fillRect/>
          </a:stretch>
        </p:blipFill>
        <p:spPr>
          <a:xfrm>
            <a:off x="2399825" y="1553425"/>
            <a:ext cx="2214699" cy="1833450"/>
          </a:xfrm>
          <a:prstGeom prst="rect">
            <a:avLst/>
          </a:prstGeom>
          <a:noFill/>
          <a:ln>
            <a:noFill/>
          </a:ln>
        </p:spPr>
      </p:pic>
      <p:pic>
        <p:nvPicPr>
          <p:cNvPr id="83" name="Shape 83"/>
          <p:cNvPicPr preferRelativeResize="0"/>
          <p:nvPr/>
        </p:nvPicPr>
        <p:blipFill>
          <a:blip r:embed="rId5">
            <a:alphaModFix/>
          </a:blip>
          <a:stretch>
            <a:fillRect/>
          </a:stretch>
        </p:blipFill>
        <p:spPr>
          <a:xfrm>
            <a:off x="6921700" y="1586925"/>
            <a:ext cx="2214700" cy="22147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graphicFrame>
        <p:nvGraphicFramePr>
          <p:cNvPr id="88" name="Shape 88"/>
          <p:cNvGraphicFramePr/>
          <p:nvPr/>
        </p:nvGraphicFramePr>
        <p:xfrm>
          <a:off x="152400" y="152400"/>
          <a:ext cx="3000000" cy="3000000"/>
        </p:xfrm>
        <a:graphic>
          <a:graphicData uri="http://schemas.openxmlformats.org/drawingml/2006/table">
            <a:tbl>
              <a:tblPr bandRow="1" bandCol="1">
                <a:noFill/>
                <a:tableStyleId>{D1709292-4991-40F9-937B-9BF017B6E267}</a:tableStyleId>
              </a:tblPr>
              <a:tblGrid>
                <a:gridCol w="2246000"/>
                <a:gridCol w="2246000"/>
                <a:gridCol w="2246000"/>
                <a:gridCol w="2246000"/>
              </a:tblGrid>
              <a:tr h="876300">
                <a:tc>
                  <a:txBody>
                    <a:bodyPr/>
                    <a:lstStyle/>
                    <a:p>
                      <a:pPr lvl="0" algn="ctr" rtl="0">
                        <a:spcBef>
                          <a:spcPts val="0"/>
                        </a:spcBef>
                        <a:buNone/>
                      </a:pPr>
                      <a:r>
                        <a:rPr lang="en" sz="1000" b="1"/>
                        <a:t>STUDENT:</a:t>
                      </a:r>
                    </a:p>
                    <a:p>
                      <a:pPr lvl="0" algn="ctr" rtl="0">
                        <a:spcBef>
                          <a:spcPts val="0"/>
                        </a:spcBef>
                        <a:buNone/>
                      </a:pPr>
                      <a:r>
                        <a:rPr lang="en" sz="1000"/>
                        <a:t>What are the student’s </a:t>
                      </a:r>
                      <a:br>
                        <a:rPr lang="en" sz="1000"/>
                      </a:br>
                      <a:r>
                        <a:rPr lang="en" sz="1000"/>
                        <a:t>strengths and needs?</a:t>
                      </a:r>
                    </a:p>
                  </a:txBody>
                  <a:tcPr marL="73025" marR="73025" marT="0" marB="0" anchor="ctr"/>
                </a:tc>
                <a:tc>
                  <a:txBody>
                    <a:bodyPr/>
                    <a:lstStyle/>
                    <a:p>
                      <a:pPr lvl="0" algn="ctr" rtl="0">
                        <a:spcBef>
                          <a:spcPts val="0"/>
                        </a:spcBef>
                        <a:buNone/>
                      </a:pPr>
                      <a:r>
                        <a:rPr lang="en" sz="1000" b="1"/>
                        <a:t>ENVIRONMENT:</a:t>
                      </a:r>
                      <a:r>
                        <a:rPr lang="en" sz="1000"/>
                        <a:t>  </a:t>
                      </a:r>
                      <a:br>
                        <a:rPr lang="en" sz="1000"/>
                      </a:br>
                      <a:r>
                        <a:rPr lang="en" sz="1000"/>
                        <a:t>Classes and situations </a:t>
                      </a:r>
                      <a:br>
                        <a:rPr lang="en" sz="1000"/>
                      </a:br>
                      <a:r>
                        <a:rPr lang="en" sz="1000"/>
                        <a:t>where support is needed?</a:t>
                      </a:r>
                    </a:p>
                  </a:txBody>
                  <a:tcPr marL="73025" marR="73025" marT="0" marB="0" anchor="ctr"/>
                </a:tc>
                <a:tc>
                  <a:txBody>
                    <a:bodyPr/>
                    <a:lstStyle/>
                    <a:p>
                      <a:pPr lvl="0" algn="ctr" rtl="0">
                        <a:spcBef>
                          <a:spcPts val="0"/>
                        </a:spcBef>
                        <a:buNone/>
                      </a:pPr>
                      <a:r>
                        <a:rPr lang="en" sz="1000" b="1"/>
                        <a:t>TASKS:</a:t>
                      </a:r>
                      <a:r>
                        <a:rPr lang="en" sz="1000"/>
                        <a:t>  What are the tasks that the student needs to be able to accomplish to meet IEP goals?</a:t>
                      </a:r>
                    </a:p>
                  </a:txBody>
                  <a:tcPr marL="73025" marR="73025" marT="0" marB="0" anchor="ctr"/>
                </a:tc>
                <a:tc>
                  <a:txBody>
                    <a:bodyPr/>
                    <a:lstStyle/>
                    <a:p>
                      <a:pPr lvl="0" algn="ctr" rtl="0">
                        <a:spcBef>
                          <a:spcPts val="0"/>
                        </a:spcBef>
                        <a:buNone/>
                      </a:pPr>
                      <a:r>
                        <a:rPr lang="en" sz="1200" b="1"/>
                        <a:t>TOOLS:</a:t>
                      </a:r>
                    </a:p>
                    <a:p>
                      <a:pPr lvl="0" algn="ctr" rtl="0">
                        <a:spcBef>
                          <a:spcPts val="0"/>
                        </a:spcBef>
                        <a:buNone/>
                      </a:pPr>
                      <a:r>
                        <a:rPr lang="en" sz="1200" b="1"/>
                        <a:t>What AT or services </a:t>
                      </a:r>
                      <a:br>
                        <a:rPr lang="en" sz="1200" b="1"/>
                      </a:br>
                      <a:r>
                        <a:rPr lang="en" sz="1200" b="1"/>
                        <a:t>will address these tasks?</a:t>
                      </a:r>
                    </a:p>
                  </a:txBody>
                  <a:tcPr marL="73025" marR="73025" marT="0" marB="0" anchor="ctr"/>
                </a:tc>
              </a:tr>
              <a:tr h="3759200">
                <a:tc>
                  <a:txBody>
                    <a:bodyPr/>
                    <a:lstStyle/>
                    <a:p>
                      <a:pPr lvl="0" rtl="0">
                        <a:spcBef>
                          <a:spcPts val="0"/>
                        </a:spcBef>
                        <a:buNone/>
                      </a:pPr>
                      <a:endParaRPr sz="1100"/>
                    </a:p>
                    <a:p>
                      <a:pPr lvl="0" rtl="0">
                        <a:spcBef>
                          <a:spcPts val="0"/>
                        </a:spcBef>
                        <a:buNone/>
                      </a:pPr>
                      <a:endParaRPr sz="1100"/>
                    </a:p>
                  </a:txBody>
                  <a:tcPr marL="73025" marR="73025" marT="0" marB="0"/>
                </a:tc>
                <a:tc>
                  <a:txBody>
                    <a:bodyPr/>
                    <a:lstStyle/>
                    <a:p>
                      <a:pPr lvl="0" rtl="0">
                        <a:spcBef>
                          <a:spcPts val="0"/>
                        </a:spcBef>
                        <a:buNone/>
                      </a:pPr>
                      <a:endParaRPr sz="1100"/>
                    </a:p>
                    <a:p>
                      <a:pPr lvl="0" rtl="0">
                        <a:spcBef>
                          <a:spcPts val="0"/>
                        </a:spcBef>
                        <a:buNone/>
                      </a:pPr>
                      <a:endParaRPr sz="1100"/>
                    </a:p>
                  </a:txBody>
                  <a:tcPr marL="73025" marR="73025" marT="0" marB="0"/>
                </a:tc>
                <a:tc>
                  <a:txBody>
                    <a:bodyPr/>
                    <a:lstStyle/>
                    <a:p>
                      <a:pPr lvl="0" rtl="0">
                        <a:spcBef>
                          <a:spcPts val="0"/>
                        </a:spcBef>
                        <a:buNone/>
                      </a:pPr>
                      <a:endParaRPr sz="1100"/>
                    </a:p>
                  </a:txBody>
                  <a:tcPr marL="73025" marR="73025" marT="0" marB="0"/>
                </a:tc>
                <a:tc>
                  <a:txBody>
                    <a:bodyPr/>
                    <a:lstStyle/>
                    <a:p>
                      <a:pPr lvl="0" rtl="0">
                        <a:spcBef>
                          <a:spcPts val="0"/>
                        </a:spcBef>
                        <a:buNone/>
                      </a:pPr>
                      <a:endParaRPr sz="1100"/>
                    </a:p>
                    <a:p>
                      <a:pPr rtl="0">
                        <a:spcBef>
                          <a:spcPts val="0"/>
                        </a:spcBef>
                        <a:buNone/>
                      </a:pPr>
                      <a:r>
                        <a:rPr lang="en" sz="1800" b="1"/>
                        <a:t>Low Tech:</a:t>
                      </a:r>
                      <a:r>
                        <a:rPr lang="en" sz="1100"/>
                        <a:t> </a:t>
                      </a:r>
                    </a:p>
                    <a:p>
                      <a:pPr marL="457200" lvl="0" indent="-298450" rtl="0">
                        <a:spcBef>
                          <a:spcPts val="0"/>
                        </a:spcBef>
                        <a:buSzPct val="100000"/>
                        <a:buChar char="●"/>
                      </a:pPr>
                      <a:r>
                        <a:rPr lang="en" sz="1100"/>
                        <a:t>Graphic Organizers </a:t>
                      </a:r>
                    </a:p>
                    <a:p>
                      <a:pPr marL="457200" lvl="0" indent="-298450" rtl="0">
                        <a:spcBef>
                          <a:spcPts val="0"/>
                        </a:spcBef>
                        <a:buSzPct val="100000"/>
                        <a:buChar char="●"/>
                      </a:pPr>
                      <a:r>
                        <a:rPr lang="en" sz="1100"/>
                        <a:t>Foldable to organize her thoughts</a:t>
                      </a:r>
                    </a:p>
                    <a:p>
                      <a:pPr marL="457200" lvl="0" indent="-298450" rtl="0">
                        <a:spcBef>
                          <a:spcPts val="0"/>
                        </a:spcBef>
                        <a:buSzPct val="100000"/>
                        <a:buChar char="●"/>
                      </a:pPr>
                      <a:r>
                        <a:rPr lang="en" sz="1100"/>
                        <a:t>Pencil grips</a:t>
                      </a:r>
                    </a:p>
                    <a:p>
                      <a:pPr marL="457200" lvl="0" indent="-298450" rtl="0">
                        <a:spcBef>
                          <a:spcPts val="0"/>
                        </a:spcBef>
                        <a:buSzPct val="100000"/>
                        <a:buChar char="●"/>
                      </a:pPr>
                      <a:r>
                        <a:rPr lang="en" sz="1100"/>
                        <a:t>Rubric</a:t>
                      </a:r>
                    </a:p>
                    <a:p>
                      <a:pPr rtl="0">
                        <a:spcBef>
                          <a:spcPts val="0"/>
                        </a:spcBef>
                        <a:buNone/>
                      </a:pPr>
                      <a:endParaRPr sz="1100"/>
                    </a:p>
                    <a:p>
                      <a:pPr rtl="0">
                        <a:spcBef>
                          <a:spcPts val="0"/>
                        </a:spcBef>
                        <a:buNone/>
                      </a:pPr>
                      <a:endParaRPr sz="1100"/>
                    </a:p>
                    <a:p>
                      <a:pPr rtl="0">
                        <a:spcBef>
                          <a:spcPts val="0"/>
                        </a:spcBef>
                        <a:buNone/>
                      </a:pPr>
                      <a:r>
                        <a:rPr lang="en" sz="1800" b="1"/>
                        <a:t>High Tech: </a:t>
                      </a:r>
                    </a:p>
                    <a:p>
                      <a:pPr marL="457200" lvl="0" indent="-298450" rtl="0">
                        <a:spcBef>
                          <a:spcPts val="0"/>
                        </a:spcBef>
                        <a:buSzPct val="100000"/>
                        <a:buChar char="●"/>
                      </a:pPr>
                      <a:r>
                        <a:rPr lang="en" sz="1100"/>
                        <a:t>Enlarged keyboard </a:t>
                      </a:r>
                    </a:p>
                    <a:p>
                      <a:pPr marL="457200" lvl="0" indent="-298450" rtl="0">
                        <a:spcBef>
                          <a:spcPts val="0"/>
                        </a:spcBef>
                        <a:buSzPct val="100000"/>
                        <a:buChar char="●"/>
                      </a:pPr>
                      <a:r>
                        <a:rPr lang="en" sz="1100"/>
                        <a:t>Microphone/Video Camera</a:t>
                      </a:r>
                    </a:p>
                    <a:p>
                      <a:pPr marL="457200" lvl="0" indent="-298450" rtl="0">
                        <a:spcBef>
                          <a:spcPts val="0"/>
                        </a:spcBef>
                        <a:buSzPct val="100000"/>
                        <a:buChar char="●"/>
                      </a:pPr>
                      <a:r>
                        <a:rPr lang="en" sz="1100"/>
                        <a:t>Onscreen keyboard </a:t>
                      </a:r>
                    </a:p>
                    <a:p>
                      <a:pPr marL="457200" lvl="0" indent="-298450" rtl="0">
                        <a:spcBef>
                          <a:spcPts val="0"/>
                        </a:spcBef>
                        <a:buSzPct val="100000"/>
                        <a:buChar char="●"/>
                      </a:pPr>
                      <a:r>
                        <a:rPr lang="en" sz="1100"/>
                        <a:t>Interactive Whiteboard</a:t>
                      </a:r>
                    </a:p>
                    <a:p>
                      <a:pPr marL="457200" lvl="0" indent="-298450" rtl="0">
                        <a:spcBef>
                          <a:spcPts val="0"/>
                        </a:spcBef>
                        <a:buSzPct val="100000"/>
                        <a:buChar char="●"/>
                      </a:pPr>
                      <a:r>
                        <a:rPr lang="en" sz="1100"/>
                        <a:t>Kidspiration</a:t>
                      </a:r>
                    </a:p>
                    <a:p>
                      <a:pPr marL="457200" lvl="0" indent="-298450" rtl="0">
                        <a:spcBef>
                          <a:spcPts val="0"/>
                        </a:spcBef>
                        <a:buSzPct val="100000"/>
                        <a:buChar char="●"/>
                      </a:pPr>
                      <a:r>
                        <a:rPr lang="en" sz="1100"/>
                        <a:t>SpeakQ</a:t>
                      </a:r>
                    </a:p>
                    <a:p>
                      <a:pPr marL="457200" lvl="0" indent="-298450" rtl="0">
                        <a:spcBef>
                          <a:spcPts val="0"/>
                        </a:spcBef>
                        <a:buSzPct val="100000"/>
                        <a:buChar char="●"/>
                      </a:pPr>
                      <a:r>
                        <a:rPr lang="en" sz="1100" u="sng">
                          <a:solidFill>
                            <a:schemeClr val="hlink"/>
                          </a:solidFill>
                          <a:hlinkClick r:id="rId3"/>
                        </a:rPr>
                        <a:t>http://www.turtlediary.com/grade-1-games/ela-games/comprehension-g1.html</a:t>
                      </a:r>
                    </a:p>
                    <a:p>
                      <a:pPr marL="457200" lvl="0" indent="-298450" rtl="0">
                        <a:spcBef>
                          <a:spcPts val="0"/>
                        </a:spcBef>
                        <a:buChar char="●"/>
                      </a:pPr>
                      <a:endParaRPr sz="1100"/>
                    </a:p>
                  </a:txBody>
                  <a:tcPr marL="73025" marR="73025" marT="0" marB="0"/>
                </a:tc>
              </a:tr>
            </a:tbl>
          </a:graphicData>
        </a:graphic>
      </p:graphicFrame>
      <p:pic>
        <p:nvPicPr>
          <p:cNvPr id="89" name="Shape 89"/>
          <p:cNvPicPr preferRelativeResize="0"/>
          <p:nvPr/>
        </p:nvPicPr>
        <p:blipFill>
          <a:blip r:embed="rId4">
            <a:alphaModFix/>
          </a:blip>
          <a:stretch>
            <a:fillRect/>
          </a:stretch>
        </p:blipFill>
        <p:spPr>
          <a:xfrm>
            <a:off x="351375" y="1586925"/>
            <a:ext cx="1792474" cy="1344350"/>
          </a:xfrm>
          <a:prstGeom prst="rect">
            <a:avLst/>
          </a:prstGeom>
          <a:noFill/>
          <a:ln>
            <a:noFill/>
          </a:ln>
        </p:spPr>
      </p:pic>
      <p:pic>
        <p:nvPicPr>
          <p:cNvPr id="90" name="Shape 90"/>
          <p:cNvPicPr preferRelativeResize="0"/>
          <p:nvPr/>
        </p:nvPicPr>
        <p:blipFill>
          <a:blip r:embed="rId5">
            <a:alphaModFix/>
          </a:blip>
          <a:stretch>
            <a:fillRect/>
          </a:stretch>
        </p:blipFill>
        <p:spPr>
          <a:xfrm>
            <a:off x="2399800" y="1655025"/>
            <a:ext cx="2203475" cy="1833450"/>
          </a:xfrm>
          <a:prstGeom prst="rect">
            <a:avLst/>
          </a:prstGeom>
          <a:noFill/>
          <a:ln>
            <a:noFill/>
          </a:ln>
        </p:spPr>
      </p:pic>
      <p:pic>
        <p:nvPicPr>
          <p:cNvPr id="91" name="Shape 91"/>
          <p:cNvPicPr preferRelativeResize="0"/>
          <p:nvPr/>
        </p:nvPicPr>
        <p:blipFill>
          <a:blip r:embed="rId6">
            <a:alphaModFix/>
          </a:blip>
          <a:stretch>
            <a:fillRect/>
          </a:stretch>
        </p:blipFill>
        <p:spPr>
          <a:xfrm>
            <a:off x="4859225" y="1586924"/>
            <a:ext cx="1786024" cy="259472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Shape 96"/>
          <p:cNvPicPr preferRelativeResize="0"/>
          <p:nvPr/>
        </p:nvPicPr>
        <p:blipFill>
          <a:blip r:embed="rId3">
            <a:alphaModFix/>
          </a:blip>
          <a:stretch>
            <a:fillRect/>
          </a:stretch>
        </p:blipFill>
        <p:spPr>
          <a:xfrm>
            <a:off x="614662" y="332600"/>
            <a:ext cx="3248025" cy="1409700"/>
          </a:xfrm>
          <a:prstGeom prst="rect">
            <a:avLst/>
          </a:prstGeom>
          <a:noFill/>
          <a:ln>
            <a:noFill/>
          </a:ln>
        </p:spPr>
      </p:pic>
      <p:pic>
        <p:nvPicPr>
          <p:cNvPr id="97" name="Shape 97"/>
          <p:cNvPicPr preferRelativeResize="0"/>
          <p:nvPr/>
        </p:nvPicPr>
        <p:blipFill>
          <a:blip r:embed="rId4">
            <a:alphaModFix/>
          </a:blip>
          <a:stretch>
            <a:fillRect/>
          </a:stretch>
        </p:blipFill>
        <p:spPr>
          <a:xfrm>
            <a:off x="363500" y="2075750"/>
            <a:ext cx="4954724" cy="2717424"/>
          </a:xfrm>
          <a:prstGeom prst="rect">
            <a:avLst/>
          </a:prstGeom>
          <a:noFill/>
          <a:ln>
            <a:noFill/>
          </a:ln>
        </p:spPr>
      </p:pic>
      <p:pic>
        <p:nvPicPr>
          <p:cNvPr id="98" name="Shape 98"/>
          <p:cNvPicPr preferRelativeResize="0"/>
          <p:nvPr/>
        </p:nvPicPr>
        <p:blipFill>
          <a:blip r:embed="rId5">
            <a:alphaModFix/>
          </a:blip>
          <a:stretch>
            <a:fillRect/>
          </a:stretch>
        </p:blipFill>
        <p:spPr>
          <a:xfrm>
            <a:off x="5430025" y="463600"/>
            <a:ext cx="3633897" cy="2008073"/>
          </a:xfrm>
          <a:prstGeom prst="rect">
            <a:avLst/>
          </a:prstGeom>
          <a:noFill/>
          <a:ln>
            <a:noFill/>
          </a:ln>
        </p:spPr>
      </p:pic>
      <p:pic>
        <p:nvPicPr>
          <p:cNvPr id="99" name="Shape 99"/>
          <p:cNvPicPr preferRelativeResize="0"/>
          <p:nvPr/>
        </p:nvPicPr>
        <p:blipFill>
          <a:blip r:embed="rId6">
            <a:alphaModFix/>
          </a:blip>
          <a:stretch>
            <a:fillRect/>
          </a:stretch>
        </p:blipFill>
        <p:spPr>
          <a:xfrm>
            <a:off x="6182628" y="3064001"/>
            <a:ext cx="2591065" cy="200807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On-screen Show (16:9)</PresentationFormat>
  <Paragraphs>85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Source Code Pro</vt:lpstr>
      <vt:lpstr>Arial</vt:lpstr>
      <vt:lpstr>Amatic SC</vt:lpstr>
      <vt:lpstr>beach-day</vt:lpstr>
      <vt:lpstr>SETT</vt:lpstr>
      <vt:lpstr>CASE STUDY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dc:title>
  <dc:creator>Strauss, Leah</dc:creator>
  <cp:lastModifiedBy>Strauss, Leah</cp:lastModifiedBy>
  <cp:revision>1</cp:revision>
  <dcterms:modified xsi:type="dcterms:W3CDTF">2015-11-24T18:41:36Z</dcterms:modified>
</cp:coreProperties>
</file>